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84" r:id="rId3"/>
    <p:sldId id="257" r:id="rId4"/>
    <p:sldId id="258" r:id="rId5"/>
    <p:sldId id="259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9" r:id="rId18"/>
    <p:sldId id="300" r:id="rId19"/>
    <p:sldId id="296" r:id="rId20"/>
    <p:sldId id="297" r:id="rId21"/>
    <p:sldId id="298" r:id="rId22"/>
    <p:sldId id="301" r:id="rId23"/>
    <p:sldId id="302" r:id="rId24"/>
    <p:sldId id="303" r:id="rId25"/>
    <p:sldId id="304" r:id="rId26"/>
    <p:sldId id="306" r:id="rId27"/>
    <p:sldId id="305" r:id="rId28"/>
    <p:sldId id="307" r:id="rId29"/>
    <p:sldId id="308" r:id="rId30"/>
    <p:sldId id="309" r:id="rId31"/>
    <p:sldId id="310" r:id="rId32"/>
    <p:sldId id="311" r:id="rId33"/>
    <p:sldId id="283" r:id="rId34"/>
  </p:sldIdLst>
  <p:sldSz cx="18288000" cy="10287000"/>
  <p:notesSz cx="6858000" cy="9144000"/>
  <p:embeddedFontLst>
    <p:embeddedFont>
      <p:font typeface="Source Han Sans KR" panose="020B0600000101010101" charset="-127"/>
      <p:regular r:id="rId36"/>
    </p:embeddedFont>
    <p:embeddedFont>
      <p:font typeface="Source Han Sans KR Bold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22" autoAdjust="0"/>
  </p:normalViewPr>
  <p:slideViewPr>
    <p:cSldViewPr>
      <p:cViewPr varScale="1">
        <p:scale>
          <a:sx n="88" d="100"/>
          <a:sy n="88" d="100"/>
        </p:scale>
        <p:origin x="102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9F769-AE02-499B-8A11-44FC0DC0532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219AB-3C6A-408E-8F6D-1F828E6B08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1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5673-1A72-E648-DED2-7E500EFFF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773377-8D9E-69A9-B7EB-85CEB9E43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29F5BD-2780-BFAE-B9D7-574B56E87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BDC7D-E973-0720-192C-596F9A95D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1ED0-53A6-01FB-71DA-E28E8D53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D0A9C1-BC2B-6FB2-A62A-8A0834F53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4BE0A5-6880-C844-B289-DCC43483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C6B23-196D-5D3A-2CEA-0347150D1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4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DBD8-596F-E882-BD7B-529D5778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40ACEB-293B-A993-7FF5-C29B8B079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8536F4-4FCB-7674-8E61-AE5FE5254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0F8FE-A853-279C-C7B9-15D700BF7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2B62-FB75-DDB9-85BF-B292809D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EE80F6-B0EF-E8E4-EEED-BD6F4CCB8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95C80F-EAD9-E98D-7595-FDEFA9392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B76C-25B5-6721-716E-C54D3C572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32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7C80F-FCFD-BF27-67E7-202CB9BE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4D6CA-80C6-B4A6-C53C-382C0EC06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4E991-3611-3DD9-F565-E53E3E207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980E3-147A-18AC-52A1-5CF4B62DE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2A2E-6C6D-0621-A37A-9B5C4E7E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232DDA-30A2-2E32-FE86-95D6A42BE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D80049-16CE-D4E4-3F02-346F5E4B0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3F4728-874A-90E9-DA94-254EF17A2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B7EF-A687-C3A4-0DE4-1B018C079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5E5F44-099F-9820-3CE6-4EB527F58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E6FD8F-5353-26B6-CEBB-3F4D729C3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9CEB4-070C-1049-8DB6-39C356B13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7FB4-C783-1F58-8A1A-4CAADC6F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03AA7B-3280-1399-CFEF-8FD2CBE9F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DB6591-F549-BBFC-7049-EEBE4855F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501CD-EE7F-FB6C-EA00-31DDDAC99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6ED9-315E-3921-602F-41FFC89A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3FD756-DEFC-9B6A-15D1-D1370A6D2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3C3F1-20B0-8892-417D-4B08472E1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62083-70A5-FCF1-FEAA-B9C54741F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13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46693-C665-BD22-3664-3E208C4F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74D31-D4BA-60CC-7F10-4B9466FD8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8AC11-2B11-7887-6C02-ADA79C8C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AEAA1-D497-2BE5-D127-DFB1271A5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08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524A2-79F6-963A-825E-2F50B438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1B1401-1081-098F-6910-B1BA75582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1B3C69-C8BB-3B02-A790-ABC8EE074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124D6-7744-A4C8-8448-0749BCE52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219AB-3C6A-408E-8F6D-1F828E6B08E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eYmfennxVo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Changou/Unity_Pot/tree/main/Emo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6406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altLang="ko-KR" sz="6267" b="1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EMOTION</a:t>
            </a:r>
            <a:r>
              <a:rPr lang="ko-KR" altLang="en-US" sz="6267" b="1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포트폴리오</a:t>
            </a:r>
            <a:endParaRPr lang="en-US" sz="6267" b="1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51174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Client Programmer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5295" y="8836025"/>
            <a:ext cx="2949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2024.12.25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41401" y="7640401"/>
            <a:ext cx="1617899" cy="16178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93903" y="8183379"/>
            <a:ext cx="1512894" cy="47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ko-KR" altLang="en-US" sz="278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장호연</a:t>
            </a:r>
            <a:endParaRPr lang="en-US" sz="278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E684-E47B-8C52-D109-1048390D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D1145D-96C1-51D0-9340-C3D5B965CD1F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E4F78C14-42D9-B2D7-4FBF-31091EDD9A0B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BDC7694-41BD-251B-092A-77F4F7860BC3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(Jump2)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78B5F19-D0D3-93D2-BA46-806B9184E41D}"/>
              </a:ext>
            </a:extLst>
          </p:cNvPr>
          <p:cNvSpPr/>
          <p:nvPr/>
        </p:nvSpPr>
        <p:spPr>
          <a:xfrm>
            <a:off x="381000" y="2705100"/>
            <a:ext cx="8251373" cy="5257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55F86-D095-B8D1-709C-7F49BF643290}"/>
              </a:ext>
            </a:extLst>
          </p:cNvPr>
          <p:cNvSpPr txBox="1"/>
          <p:nvPr/>
        </p:nvSpPr>
        <p:spPr>
          <a:xfrm>
            <a:off x="886942" y="3109121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Ray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아래로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Ground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레이어가 감지 되었을 경우 캐릭터의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gravityScale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다시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바꾸어 주고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콜라이더의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트리거를 켰다가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OnTriggerEnter2D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다시 꺼줍니다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이렇게 하는 이유는 캐릭터는 어떤 것에도 물리적 접촉이 있어 선 안되기 때문입니다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또한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Ray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로 전방을 쏘아 맵 양 끝에 설치한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Wall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을 감지할 경우 캐릭터의 이동을 막습니다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이러한 방식으로 캐릭터가 맵 밖으로 나가는 것을 방지하였습니다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441E43-2DEA-C3A5-B1DE-26D4FBFC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1368985"/>
            <a:ext cx="1371600" cy="2218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E867CA-4DC5-4DFD-54C6-89CB54B23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1361036"/>
            <a:ext cx="1687209" cy="2093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DA1876-C550-53A3-8427-DB2122FAA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14" y="4381500"/>
            <a:ext cx="790685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C0AE-C4AD-6A35-E72F-33AD56DA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8DF9DE3-34A9-C0C2-4B99-5E459403254D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6E43054-99EC-C425-C8AA-B233E6331AD6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08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EBAEE53-40D8-64EA-8F48-052035BAADBD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(Dash)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5A74315-D49D-8434-77E6-DCFE3B05FE5F}"/>
              </a:ext>
            </a:extLst>
          </p:cNvPr>
          <p:cNvSpPr/>
          <p:nvPr/>
        </p:nvSpPr>
        <p:spPr>
          <a:xfrm>
            <a:off x="556451" y="4633414"/>
            <a:ext cx="8251373" cy="4267199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A8062-0AEA-6659-BBC8-46D8EEAC9FF5}"/>
              </a:ext>
            </a:extLst>
          </p:cNvPr>
          <p:cNvSpPr txBox="1"/>
          <p:nvPr/>
        </p:nvSpPr>
        <p:spPr>
          <a:xfrm>
            <a:off x="1062393" y="5037435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MoveController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마우스 우 클릭을 감지 했을 경우 플레이어의 속도를 순간적으로 증가 시킵니다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그 후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_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DashTime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을 지속적으로 빼서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0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이하가 될 시 속도를 다시 원상태로 돌립니다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이러한 방식으로 캐릭터가 빠르고 짧게 앞으로 이동하는 연출을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36A27-E8D0-B4AD-0AAB-6F8C6171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51" y="2561183"/>
            <a:ext cx="6491073" cy="5545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90CD22-02E1-D934-551E-F6AF692A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3867"/>
            <a:ext cx="2362200" cy="225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22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6742-B7EC-A3D6-EF41-6B6E1568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07017F2-6B6C-9B3C-B81A-8DFBB53EAA0C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355F2125-BA42-EFD2-6E44-D484F1F55C2E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6059281-FA94-AE1B-F2E6-20D13DADB1CC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(Attack)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00C486C-45B9-FB80-B4B7-C5A9F990548E}"/>
              </a:ext>
            </a:extLst>
          </p:cNvPr>
          <p:cNvSpPr/>
          <p:nvPr/>
        </p:nvSpPr>
        <p:spPr>
          <a:xfrm>
            <a:off x="556451" y="4633414"/>
            <a:ext cx="8251373" cy="4267199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A17FE-E4DF-C5CA-497F-801D465AE53B}"/>
              </a:ext>
            </a:extLst>
          </p:cNvPr>
          <p:cNvSpPr txBox="1"/>
          <p:nvPr/>
        </p:nvSpPr>
        <p:spPr>
          <a:xfrm>
            <a:off x="1138837" y="5136776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마우스 왼 클릭 시 공격하는 코드를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본인이 현재 들고 있는 무기에 따라 다른 공격이 나가도록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AttackDelay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코루틴을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통해 공격에 딜레이를 만들어 주었고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OnAttack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AttackFin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함수로 미리 지정한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Attack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콜라이더가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공격 시에만 반응을 할 수 있도록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DD2879-B35C-CB32-5D32-48AF51FA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045027"/>
            <a:ext cx="4601217" cy="8030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F4812F-AC2A-9F33-AAD8-F755696D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83" y="1880378"/>
            <a:ext cx="2862064" cy="2472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46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51E6-748C-3EA2-AC6F-7042B026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132FD49-ED4C-B78D-8EDD-1C8AB9AC4850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CEC449E-E72E-FE6F-B2B2-2A863BCEFD25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98E4BF2-62CD-DAA0-4E6F-F6D8A794EAD2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(Weapon)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9A49A5B-64D2-02A9-203C-18B218C80A0B}"/>
              </a:ext>
            </a:extLst>
          </p:cNvPr>
          <p:cNvSpPr/>
          <p:nvPr/>
        </p:nvSpPr>
        <p:spPr>
          <a:xfrm>
            <a:off x="581880" y="5143500"/>
            <a:ext cx="8251373" cy="3829719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17844-032D-6B33-106B-6ADD8D7A211E}"/>
              </a:ext>
            </a:extLst>
          </p:cNvPr>
          <p:cNvSpPr txBox="1"/>
          <p:nvPr/>
        </p:nvSpPr>
        <p:spPr>
          <a:xfrm>
            <a:off x="1164266" y="5646862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플레이어는 총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 무기를 가지고 있으며 마우스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휠로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무기를 교체하며 싸울 수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playerInfo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현재 들고 있는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Weapon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 변경합니다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Update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문에서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WeaponChange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함수로 변경된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Weapon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값을 받아 무기를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셋팅합니다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019BA9-6B80-82C9-8141-8FD837CC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40" y="1844980"/>
            <a:ext cx="2080627" cy="2186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CB4E71-49B9-FBBA-F7E9-2191AB591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08" y="1871499"/>
            <a:ext cx="2044680" cy="2160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9C6989-6E5B-E6F3-6E00-91615D578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29" y="1823867"/>
            <a:ext cx="1830604" cy="2208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BC6299-CB3B-DC84-AD8F-8F2C8F3C8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6" y="1844980"/>
            <a:ext cx="1305106" cy="2186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14A1F4-48E9-6DFC-3590-147A84806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54" y="2812000"/>
            <a:ext cx="6292610" cy="531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53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BEEA-C7B9-53C4-5D94-855863B5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C1C0057-E575-8ADA-0EF5-AE4B74CFE492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FD53A59-CAEF-F349-64AC-D01BD3E24882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645661C-C9DC-E37D-E41F-9B22ED005A77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PlayerInfo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D78E2B6-715B-50F4-7BB8-ED10F0A197B4}"/>
              </a:ext>
            </a:extLst>
          </p:cNvPr>
          <p:cNvSpPr/>
          <p:nvPr/>
        </p:nvSpPr>
        <p:spPr>
          <a:xfrm>
            <a:off x="581880" y="5143500"/>
            <a:ext cx="8251373" cy="40386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FB0ED-C498-0772-4F31-FFE4B562A34E}"/>
              </a:ext>
            </a:extLst>
          </p:cNvPr>
          <p:cNvSpPr txBox="1"/>
          <p:nvPr/>
        </p:nvSpPr>
        <p:spPr>
          <a:xfrm>
            <a:off x="1164266" y="5646862"/>
            <a:ext cx="7370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PlayerInfo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속도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점프의 힘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대쉬속도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대쉬시간등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플레이어를 이루는 정보를 가지고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playe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에 있던 무기교체 함수로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weaponState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(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현재 사용무기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변수를 교체합니다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단 각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웨폰의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정보에서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_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isGet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함수가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false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일시 재귀함수로 다시 값을 올립니다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2778B7-C87F-C7A0-5546-81CFD63DE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060715"/>
            <a:ext cx="5715000" cy="7941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065441-7292-C9EB-EA47-794EF9216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5" y="1533432"/>
            <a:ext cx="6144482" cy="3362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051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F5E8-75E1-9720-28CB-1AF9A69D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310E8A-82C0-DE01-138B-D2E6B4D7E9B2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F83998A-D124-E5EB-5C69-630154D6C150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C809223-4C64-45D7-C3E2-632282CAC27A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WeaponBase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3F99609-1007-CA29-D41E-E4CD9EBD9C62}"/>
              </a:ext>
            </a:extLst>
          </p:cNvPr>
          <p:cNvSpPr/>
          <p:nvPr/>
        </p:nvSpPr>
        <p:spPr>
          <a:xfrm>
            <a:off x="762000" y="4457700"/>
            <a:ext cx="8251373" cy="40386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2AD7D-DBFC-D6A1-F047-A309B022AE12}"/>
              </a:ext>
            </a:extLst>
          </p:cNvPr>
          <p:cNvSpPr txBox="1"/>
          <p:nvPr/>
        </p:nvSpPr>
        <p:spPr>
          <a:xfrm>
            <a:off x="1344386" y="4961062"/>
            <a:ext cx="7370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무기의 기본베이스가 되는 코드로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Normal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무기의 코드입니다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무기의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이름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공격력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경험치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타입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딜레이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획득여부를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가지고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이 게임에선 강화가 가능하며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Enforce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함수로 레벨을 올리며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ExpUp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함수로 경험치를 얻습니다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461EB3-968E-A4D8-FF01-C45BB8DB9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972571"/>
            <a:ext cx="4648200" cy="8341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40863-0D98-17D3-1538-FF57DC225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00" y="1810871"/>
            <a:ext cx="1305106" cy="2186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79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79F8-C5D3-DD43-D8C4-CCABEDAE7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FDEF748-032B-5A5E-97FA-2C27BA1AA943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1911B9B-C06A-687A-0608-804A44452A93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13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9E9B719-2055-C73F-D4DD-9FC4877B1E26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Bow &amp; Wand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42CF78A-E658-228E-490A-478A95275CAA}"/>
              </a:ext>
            </a:extLst>
          </p:cNvPr>
          <p:cNvSpPr/>
          <p:nvPr/>
        </p:nvSpPr>
        <p:spPr>
          <a:xfrm>
            <a:off x="827634" y="2325723"/>
            <a:ext cx="8365673" cy="6229776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E01C1-DE74-2FDD-4F4B-69D1E66EB1B3}"/>
              </a:ext>
            </a:extLst>
          </p:cNvPr>
          <p:cNvSpPr txBox="1"/>
          <p:nvPr/>
        </p:nvSpPr>
        <p:spPr>
          <a:xfrm>
            <a:off x="1325403" y="2953890"/>
            <a:ext cx="73701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WeaponBase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상속받아 활의 코드를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활과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완드는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마우스를 따라 캐릭터주위를 돌아야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마우스의 포지션을 받아와 자신의 위치와 마우스의 위치를 토대로 계산하여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회전값을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얻어 활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&amp;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완드가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마우스의 위치로 회전하게끔 구현 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발사할 때에는 딜레이가 아닐 경우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프리팹으로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화살 또는 마법투사체를 마우스 방향으로 발사합니다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이때 투사체에 공격력과 레벨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*2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값을 공격력으로 입력하여 몬스터에게 그만큼의 데미지를 입히게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13660-4274-72B0-F2D3-9585DAC51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06877"/>
            <a:ext cx="2044680" cy="2160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6A6B54-3D00-948E-840E-7471069B3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44" y="608593"/>
            <a:ext cx="1789692" cy="2158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64A331-F454-C96E-C5C3-30D119F58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098805"/>
            <a:ext cx="6482441" cy="6229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43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DF40C-A22D-A6FE-B3A5-317B85C2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31F1FB9-9C8D-DBBF-6BD0-A644F57688D5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5046F11-7274-12FF-CC61-D5A5465A0A8F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9639A72-4A9B-BC4A-CEAB-DDA3593D3BD8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LivingEntity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D8DF919-0DC7-1BA9-9462-FC96B86146C5}"/>
              </a:ext>
            </a:extLst>
          </p:cNvPr>
          <p:cNvSpPr/>
          <p:nvPr/>
        </p:nvSpPr>
        <p:spPr>
          <a:xfrm>
            <a:off x="778327" y="5793409"/>
            <a:ext cx="8365673" cy="3901001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42974-DD7B-716E-3F32-4A945990F34E}"/>
              </a:ext>
            </a:extLst>
          </p:cNvPr>
          <p:cNvSpPr txBox="1"/>
          <p:nvPr/>
        </p:nvSpPr>
        <p:spPr>
          <a:xfrm>
            <a:off x="1276096" y="6008807"/>
            <a:ext cx="7370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LivingEntity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클래스를 생성하여 모든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살아움직이는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객체에 상속하여 살아있는 객체의 기본 베이스를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코드는 자신의 체력을 지니고 있고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_sprite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받았을 시 피격 때 깜빡이는 효과를 연출하도록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Action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타입으로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_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OnDeath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생성하여 각 객체마다 사망 시 연출을 구현하는 이벤트함수를 생성하였습니다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CC854F-A821-8F27-58E0-F2FB0E03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14" y="842716"/>
            <a:ext cx="5515745" cy="8478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25B59C-D4F9-80A7-B68F-8397606D5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1" y="1567279"/>
            <a:ext cx="5996198" cy="3901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6689-847B-5DB5-5636-C91ECD77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4B9D52F-2C3D-A33D-639C-4CAC4EDDA624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4CB8DDB-DD3E-08CE-03F5-56739549BAB5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ED6C90A-18FB-189C-2939-1E7DF414335F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IDamageble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B331654-87E4-1FC8-C7C8-3F8F125F647F}"/>
              </a:ext>
            </a:extLst>
          </p:cNvPr>
          <p:cNvSpPr/>
          <p:nvPr/>
        </p:nvSpPr>
        <p:spPr>
          <a:xfrm>
            <a:off x="778327" y="6005490"/>
            <a:ext cx="8365673" cy="214951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91E43-C822-5F1C-D42F-A0EFC845CF7C}"/>
              </a:ext>
            </a:extLst>
          </p:cNvPr>
          <p:cNvSpPr txBox="1"/>
          <p:nvPr/>
        </p:nvSpPr>
        <p:spPr>
          <a:xfrm>
            <a:off x="1276096" y="6295419"/>
            <a:ext cx="737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interface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Idamgeable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정의하여 이 클래스를 상속하고 있을 경우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OnDamge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함수를 사용할 수 있게끔 하고 각 객체마다 다른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OnDamage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효과를 사용할 수 있도록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A8534-D62D-BC66-3943-2B6CB1DA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06083"/>
            <a:ext cx="4931250" cy="2149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8CCA67-555D-061F-7955-9050ABCAC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095500"/>
            <a:ext cx="6235959" cy="60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03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8E54-B51F-E000-9B6E-92AFD44E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EBA067-E48E-2719-3FDB-A7DA52D3D6A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3EFC0D11-B3B6-6E02-E266-7C9E9A638CA0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16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2C1822-F8BC-182E-B4F4-CA2960067455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Enforce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1A136E-B75D-AE51-96C1-C7B6AA9B028B}"/>
              </a:ext>
            </a:extLst>
          </p:cNvPr>
          <p:cNvSpPr/>
          <p:nvPr/>
        </p:nvSpPr>
        <p:spPr>
          <a:xfrm>
            <a:off x="869461" y="6743701"/>
            <a:ext cx="8365673" cy="2515987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DCEBC-05AC-B9DF-4B58-2E4027B177B7}"/>
              </a:ext>
            </a:extLst>
          </p:cNvPr>
          <p:cNvSpPr txBox="1"/>
          <p:nvPr/>
        </p:nvSpPr>
        <p:spPr>
          <a:xfrm>
            <a:off x="1219200" y="7156178"/>
            <a:ext cx="737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강화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셋팅하는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코드를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슬롯과 일치하는 무기를 확인하고 그 무기의 획득여부를 확인합니다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그것이 참일 시 슬롯을 보이고 거짓일 시 슬롯을 감춥니다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9DE28-99D7-21D3-7AD8-98B61656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0" y="1728801"/>
            <a:ext cx="8035293" cy="4496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91EDEF-32A1-6D44-8B78-664D66AE6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661" y="2552700"/>
            <a:ext cx="7375639" cy="579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87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F3CFB-8E9C-2896-57BA-DBB1F677B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AE8D0C-1C2C-AB08-5673-82E67599D99F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F856501-876E-0959-121C-74566627485D}"/>
              </a:ext>
            </a:extLst>
          </p:cNvPr>
          <p:cNvSpPr/>
          <p:nvPr/>
        </p:nvSpPr>
        <p:spPr>
          <a:xfrm>
            <a:off x="575635" y="1591056"/>
            <a:ext cx="17319173" cy="813231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996367D-49C9-09DF-8177-7A3A300DD00E}"/>
              </a:ext>
            </a:extLst>
          </p:cNvPr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YOUTUBE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0E21A7-BCE1-8EE0-EABF-9E0367902F8C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E9BD0442-37E2-380E-6EAC-262C1B30D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03" y="2400300"/>
            <a:ext cx="9972793" cy="5161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DCC52F3-2E45-D755-E8A8-EC1977B96E6F}"/>
              </a:ext>
            </a:extLst>
          </p:cNvPr>
          <p:cNvSpPr txBox="1"/>
          <p:nvPr/>
        </p:nvSpPr>
        <p:spPr>
          <a:xfrm>
            <a:off x="3622981" y="8356201"/>
            <a:ext cx="11224479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200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4"/>
              </a:rPr>
              <a:t>https://www.youtube.com/watch?v=eYmfennxVoI</a:t>
            </a:r>
            <a:endParaRPr lang="en-US" sz="3200" spc="104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99599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C14A-2034-B217-4CDA-B4EFF33F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A0598F7-0859-4D66-1E79-DF0B6BBBA380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3AF0F8B-008C-5C61-E5FC-2EBFF4C46C55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17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739AF81-5ABB-558C-E1F1-A58BE7A21997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SelectDungeon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04BF89-1658-99B3-8025-911A4D5E9D75}"/>
              </a:ext>
            </a:extLst>
          </p:cNvPr>
          <p:cNvSpPr/>
          <p:nvPr/>
        </p:nvSpPr>
        <p:spPr>
          <a:xfrm>
            <a:off x="2149231" y="6972300"/>
            <a:ext cx="12328770" cy="24384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309C7-FADF-6BFB-FB64-1FDA32985BBD}"/>
              </a:ext>
            </a:extLst>
          </p:cNvPr>
          <p:cNvSpPr txBox="1"/>
          <p:nvPr/>
        </p:nvSpPr>
        <p:spPr>
          <a:xfrm>
            <a:off x="2758831" y="7166355"/>
            <a:ext cx="118626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던전을 선택하는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버튼을 누르면 그 던전의 이름이 저장되며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Dungeon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씬으로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이동합니다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만일 플레이어가 모든 보스를 클리어 했을 시 가운데 마지막보스로 가는 버튼을 활성화합니다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8E50DB-D5E9-B33D-1DD6-A27EF3F4E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641968"/>
            <a:ext cx="9220200" cy="4912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568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DA1F1-20B3-5DA9-79ED-FFE5FF7E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851B742-3B00-4FF8-304F-DBA9962C8212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5023A42-E622-CD3A-AA25-2C4833DAE5CA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18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595A9ED-BF03-ECD7-D56E-CF619A074C0B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Cinemachine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40E4FE-F45C-1629-C27E-D20C56EB9637}"/>
              </a:ext>
            </a:extLst>
          </p:cNvPr>
          <p:cNvSpPr/>
          <p:nvPr/>
        </p:nvSpPr>
        <p:spPr>
          <a:xfrm>
            <a:off x="2149231" y="6972300"/>
            <a:ext cx="13379938" cy="24384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361EF-9BA7-4861-FD9D-2EB28EF5824B}"/>
              </a:ext>
            </a:extLst>
          </p:cNvPr>
          <p:cNvSpPr txBox="1"/>
          <p:nvPr/>
        </p:nvSpPr>
        <p:spPr>
          <a:xfrm>
            <a:off x="2758831" y="7166355"/>
            <a:ext cx="118626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던전에서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시네머신을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사용하여 카메라가 캐릭터를 따라 이동할 수 있게 하여 캐릭터가 카메라 밖으로 나가지 않도록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Confiner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를 사용해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CameraArea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를 받고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Follow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를 플레이어로 설정하여 카메라가 좌우로 이동하게끔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7E9E9A-6A2F-5827-4C2A-55205E10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9" y="1819217"/>
            <a:ext cx="7340660" cy="4363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44C43D-06B6-B90C-E80B-E7AC3CF29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583690"/>
            <a:ext cx="5181600" cy="4984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5499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B7A4-FCCB-35CB-552C-ADDFC643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8557F6-41B6-EE0E-6E42-98D678AC578F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6795435-8BD6-CFBB-3459-577D9463D784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19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6FDE9F2-6784-4A18-4CB3-A88535A55C0D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D_Monster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F61CEB4-4695-53DC-2238-E9E7B24FB51B}"/>
              </a:ext>
            </a:extLst>
          </p:cNvPr>
          <p:cNvSpPr/>
          <p:nvPr/>
        </p:nvSpPr>
        <p:spPr>
          <a:xfrm>
            <a:off x="587827" y="5445821"/>
            <a:ext cx="8251373" cy="358139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E4FE7-8E2D-95C4-4B59-C516A8820523}"/>
              </a:ext>
            </a:extLst>
          </p:cNvPr>
          <p:cNvSpPr txBox="1"/>
          <p:nvPr/>
        </p:nvSpPr>
        <p:spPr>
          <a:xfrm>
            <a:off x="1028446" y="6055421"/>
            <a:ext cx="7370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몬스터는 자신의 영역을 가지고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바깥의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콜라이더로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플레이어를 감지하면 즉시 플레이어를 추적합니다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몬스터의 자식 오브젝트로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콜라이더를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생성하여 몬스터의 상태를 변경해 줍니다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감지 전까지는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AIMove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()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로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맵을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돌아다닙니다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9B0A5E-7286-F15E-B305-A6ECB4424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32821"/>
            <a:ext cx="7144623" cy="6926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CA63B-02A4-784A-2391-D34562B50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639670"/>
            <a:ext cx="3772323" cy="3503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3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66E3-88B3-D411-B73A-429E1B0C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6FD315-0182-57E7-733F-4AD000A9652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F40E6A5-D5BA-FE56-0D5D-888130BC260F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2A78CC6-211D-1B52-596C-D0FD593538A2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Wizard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97E1DFA-541B-246A-808E-A9616E3640C7}"/>
              </a:ext>
            </a:extLst>
          </p:cNvPr>
          <p:cNvSpPr/>
          <p:nvPr/>
        </p:nvSpPr>
        <p:spPr>
          <a:xfrm>
            <a:off x="587827" y="5445821"/>
            <a:ext cx="8251373" cy="358139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9F18F-383B-D253-E1F1-A68E34B02240}"/>
              </a:ext>
            </a:extLst>
          </p:cNvPr>
          <p:cNvSpPr txBox="1"/>
          <p:nvPr/>
        </p:nvSpPr>
        <p:spPr>
          <a:xfrm>
            <a:off x="1028446" y="6055421"/>
            <a:ext cx="7370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Wizard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이동하지 않습니다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플레이어가 영역안에 들어올 경우 플레이어를 향해 투사체를 던집니다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위치에서 본인의 위치를 빼 방향벡터를 구하여 투사체에게 전달합니다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그러면 투사체는 플레이어 방향으로 날아갑니다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743EB6-901C-FD3F-21B7-CD9538313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63" y="1390126"/>
            <a:ext cx="5658640" cy="750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82A9CD-ED0B-E4F9-C447-2A73AC6FF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396996"/>
            <a:ext cx="3505200" cy="380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07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5D8E-F138-1FBD-DEDE-271E9432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ABDE205-969F-B4D6-0989-4E9202FA6D76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946D0AE-B748-235A-A4A3-6644F1E7ED5E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21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3B232C1-791C-601B-3863-2B5BF49A1689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Boss(Anger)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2B31A9-E6FD-82D4-01A0-A52C08FC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85900"/>
            <a:ext cx="8077200" cy="458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CFE376FB-0996-E6E0-4BE5-9D1291B5CD14}"/>
              </a:ext>
            </a:extLst>
          </p:cNvPr>
          <p:cNvSpPr/>
          <p:nvPr/>
        </p:nvSpPr>
        <p:spPr>
          <a:xfrm>
            <a:off x="2213707" y="6902551"/>
            <a:ext cx="13860585" cy="24384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7D760-1BAC-F163-F026-75DC588CCBC4}"/>
              </a:ext>
            </a:extLst>
          </p:cNvPr>
          <p:cNvSpPr txBox="1"/>
          <p:nvPr/>
        </p:nvSpPr>
        <p:spPr>
          <a:xfrm>
            <a:off x="2933699" y="7152255"/>
            <a:ext cx="12420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보스방입니다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보스는 총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가지가 존재하며 분노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슬픔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기쁨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절망의 컨셉을 가지고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분노의 보스는 플레이어에게 돌진하는 공격패턴을 가지고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돌진하는 방향은 머리 위 화살표로 표시됩니다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플레이어와 닿을 시 플레이어에게 데미지를 입힙니다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578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333BC-C168-F0C7-C111-0906E114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99FA3AE-0C13-F561-FDAC-F7CF92D21530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F8F5F58-1ADA-D80F-3857-D6ABC2898E7C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22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83667D3-8BFD-CDCC-9B6A-B42DECEF116F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Boss(Anger)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332C9B5-C163-CB3C-4AED-FCB4B644EE26}"/>
              </a:ext>
            </a:extLst>
          </p:cNvPr>
          <p:cNvSpPr/>
          <p:nvPr/>
        </p:nvSpPr>
        <p:spPr>
          <a:xfrm>
            <a:off x="995789" y="5905500"/>
            <a:ext cx="8251373" cy="3773952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8A79E-BBE1-78E2-1864-CAB4D5110968}"/>
              </a:ext>
            </a:extLst>
          </p:cNvPr>
          <p:cNvSpPr txBox="1"/>
          <p:nvPr/>
        </p:nvSpPr>
        <p:spPr>
          <a:xfrm>
            <a:off x="1436408" y="6268982"/>
            <a:ext cx="7370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보스는 패턴스크립트를 받아 랜덤하게 스크립트를 켜주는 식으로 보스의 랜덤공격을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랜덤함수로 패턴을 선택하고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isActiveAndEnabled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사용하여 그 패턴이 현재 켜져 있는지 확인 후 거짓이면 패턴을 실행합니다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스크립트를 켜두는 시간으로 패턴의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쿨타임을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E11706-9F5F-1130-34E3-6187ADB1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07" y="1271047"/>
            <a:ext cx="5487166" cy="7744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B8377C-9298-4D4C-BC09-02BB996DF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41034"/>
            <a:ext cx="5983773" cy="4000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0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7681-0526-B81E-EEAF-135E9816D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558D965-6F6E-984F-6EE4-B45C1352FF9C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BE05926-EAE7-185E-E750-A601E474C182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22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B4277EA-863D-BCA0-1A54-A8D9B17E09B1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Boss(Anger)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E397C69-DAE6-56E5-FA8C-09211C6D0B1D}"/>
              </a:ext>
            </a:extLst>
          </p:cNvPr>
          <p:cNvSpPr/>
          <p:nvPr/>
        </p:nvSpPr>
        <p:spPr>
          <a:xfrm>
            <a:off x="995789" y="5905500"/>
            <a:ext cx="8251373" cy="3773952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2C3AF-053B-402E-084B-C7D47AE755FF}"/>
              </a:ext>
            </a:extLst>
          </p:cNvPr>
          <p:cNvSpPr txBox="1"/>
          <p:nvPr/>
        </p:nvSpPr>
        <p:spPr>
          <a:xfrm>
            <a:off x="1436408" y="6268982"/>
            <a:ext cx="7370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보스를 클리어 할 시 클리어 화면이 연출 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만약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playerInfo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에서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IsWeaponGet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(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플레이어가 해당 무기를 소지하고 있는지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가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true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인 경우 획득 메시지를 표시하지 않고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false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인 경우 메시지를 표시합니다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보스의 타입에 따라 표시하는 메시지를 달리하여 다른 보스에게도 사용 가능하게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34619-C7F6-6521-35A9-DB3A674B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699732"/>
            <a:ext cx="5906324" cy="68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4208A4-9E7A-068F-F23F-9CF96FB26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74" y="1398805"/>
            <a:ext cx="7297168" cy="4324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45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ADEDE-4FDB-D05E-27DD-CDB04FCE1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A474E2-54B4-302A-B4E3-76E5D06A9A40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4C87038-9FFC-00A2-4CF0-ED59C3516F7E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BE6D9E5-C0AF-FADB-6719-9697ECBD140E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Boss(Sad)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AD8C2FD-FC86-7BCB-C367-9136EA6F0D5B}"/>
              </a:ext>
            </a:extLst>
          </p:cNvPr>
          <p:cNvSpPr/>
          <p:nvPr/>
        </p:nvSpPr>
        <p:spPr>
          <a:xfrm>
            <a:off x="2213707" y="7505700"/>
            <a:ext cx="13860585" cy="19050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F277E-CBE4-9720-4843-B5ECD645630A}"/>
              </a:ext>
            </a:extLst>
          </p:cNvPr>
          <p:cNvSpPr txBox="1"/>
          <p:nvPr/>
        </p:nvSpPr>
        <p:spPr>
          <a:xfrm>
            <a:off x="2933699" y="7854808"/>
            <a:ext cx="1242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슬픔의 보스는 중앙에 고정되어 이동하지 않습니다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보스는 닿아도 피해를 입지 않습니다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총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2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가지 공격을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첫번째는 플레이어를 타겟으로 포물선공격을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두번째로는 투사체를 비처럼 내리는 공격을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671C18-0CD7-7492-03E7-D8BBBCA28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91" y="1562100"/>
            <a:ext cx="9777817" cy="548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215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1947-3B84-0AC5-7202-09D5E0DB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6CAAA6-079D-6498-F72E-8996026F0AED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E573AAD4-2E95-F71E-D6CE-1BA68179E1F3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B68F6B3-EF60-6698-4D81-92CB076F2F04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Boss(Sad)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89472-2198-0FEE-C8C8-E9C4102239FF}"/>
              </a:ext>
            </a:extLst>
          </p:cNvPr>
          <p:cNvSpPr/>
          <p:nvPr/>
        </p:nvSpPr>
        <p:spPr>
          <a:xfrm>
            <a:off x="2213707" y="7505700"/>
            <a:ext cx="13860585" cy="19050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6A309-C7EB-F02A-7DD5-F479CB44B0CD}"/>
              </a:ext>
            </a:extLst>
          </p:cNvPr>
          <p:cNvSpPr txBox="1"/>
          <p:nvPr/>
        </p:nvSpPr>
        <p:spPr>
          <a:xfrm>
            <a:off x="2628900" y="7858035"/>
            <a:ext cx="1242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슬픔의 보스의 포물선 공격 코드입니다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프리팹으로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투사체를 소환한 다음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DotWeen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DOMove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기능을 이용하여 플레이어 까지의 포물선이동을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SetEase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속도 증감을 이용하였습니다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0405F-5042-4332-F50B-1923BB59B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57" y="1943100"/>
            <a:ext cx="849748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6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95EB-34AF-A959-CAA5-42A50386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5C04E02-C146-F54A-5CA9-FF613C437CAF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D8F45C7-A997-6E94-EABF-D257BE7A9E94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E400CB-23F9-8D37-6F9D-5E108433172F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Boss(Happy)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D675637-DD04-6F71-0FD7-E4495D1193D6}"/>
              </a:ext>
            </a:extLst>
          </p:cNvPr>
          <p:cNvSpPr/>
          <p:nvPr/>
        </p:nvSpPr>
        <p:spPr>
          <a:xfrm>
            <a:off x="2213707" y="7048500"/>
            <a:ext cx="13860585" cy="23622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129E9-F82F-7ED1-E821-C834E79D811B}"/>
              </a:ext>
            </a:extLst>
          </p:cNvPr>
          <p:cNvSpPr txBox="1"/>
          <p:nvPr/>
        </p:nvSpPr>
        <p:spPr>
          <a:xfrm>
            <a:off x="2743200" y="7216547"/>
            <a:ext cx="12420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기쁨의 보스는 실체가 존재하지 않습니다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보스는 타격 할 수 없고 플레이어를 공격할 때마다 자동으로 데미지를 입습니다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 공격을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첫번째로는 플레이어를 기준으로 가로로 몬스터를 날립니다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두번째로는 플레이어를 기준으로 세로로 몬스터를 날립니다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세번째로는 플레이어를 추격하는 몬스터를 소환합니다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몬스터는 닿을 시 데미지를 입습니다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E2EE0-F983-7B48-FAC4-6F81170D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1476" y="1379178"/>
            <a:ext cx="8135447" cy="4593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4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15753" y="5372100"/>
            <a:ext cx="515016" cy="67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86766" y="5375401"/>
            <a:ext cx="630234" cy="67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10200" y="5378702"/>
            <a:ext cx="3411021" cy="67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소개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87200" y="5375401"/>
            <a:ext cx="2482667" cy="67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소개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104D41-9D13-88FA-77F2-E0F95FB47609}"/>
              </a:ext>
            </a:extLst>
          </p:cNvPr>
          <p:cNvGrpSpPr/>
          <p:nvPr/>
        </p:nvGrpSpPr>
        <p:grpSpPr>
          <a:xfrm>
            <a:off x="2754434" y="3469307"/>
            <a:ext cx="12779132" cy="1144280"/>
            <a:chOff x="2754434" y="2727538"/>
            <a:chExt cx="12779132" cy="1144280"/>
          </a:xfrm>
        </p:grpSpPr>
        <p:grpSp>
          <p:nvGrpSpPr>
            <p:cNvPr id="6" name="Group 6"/>
            <p:cNvGrpSpPr/>
            <p:nvPr/>
          </p:nvGrpSpPr>
          <p:grpSpPr>
            <a:xfrm>
              <a:off x="2754434" y="2727538"/>
              <a:ext cx="12779132" cy="1144280"/>
              <a:chOff x="0" y="0"/>
              <a:chExt cx="3365697" cy="3013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65697" cy="301374"/>
              </a:xfrm>
              <a:custGeom>
                <a:avLst/>
                <a:gdLst/>
                <a:ahLst/>
                <a:cxnLst/>
                <a:rect l="l" t="t" r="r" b="b"/>
                <a:pathLst>
                  <a:path w="3365697" h="301374">
                    <a:moveTo>
                      <a:pt x="18175" y="0"/>
                    </a:moveTo>
                    <a:lnTo>
                      <a:pt x="3347522" y="0"/>
                    </a:lnTo>
                    <a:cubicBezTo>
                      <a:pt x="3352343" y="0"/>
                      <a:pt x="3356966" y="1915"/>
                      <a:pt x="3360374" y="5323"/>
                    </a:cubicBezTo>
                    <a:cubicBezTo>
                      <a:pt x="3363782" y="8732"/>
                      <a:pt x="3365697" y="13355"/>
                      <a:pt x="3365697" y="18175"/>
                    </a:cubicBezTo>
                    <a:lnTo>
                      <a:pt x="3365697" y="283199"/>
                    </a:lnTo>
                    <a:cubicBezTo>
                      <a:pt x="3365697" y="293237"/>
                      <a:pt x="3357560" y="301374"/>
                      <a:pt x="3347522" y="301374"/>
                    </a:cubicBezTo>
                    <a:lnTo>
                      <a:pt x="18175" y="301374"/>
                    </a:lnTo>
                    <a:cubicBezTo>
                      <a:pt x="8137" y="301374"/>
                      <a:pt x="0" y="293237"/>
                      <a:pt x="0" y="283199"/>
                    </a:cubicBezTo>
                    <a:lnTo>
                      <a:pt x="0" y="18175"/>
                    </a:lnTo>
                    <a:cubicBezTo>
                      <a:pt x="0" y="8137"/>
                      <a:pt x="8137" y="0"/>
                      <a:pt x="18175" y="0"/>
                    </a:cubicBezTo>
                    <a:close/>
                  </a:path>
                </a:pathLst>
              </a:custGeom>
              <a:solidFill>
                <a:srgbClr val="3160D8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365697" cy="358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725486" y="3072665"/>
              <a:ext cx="283702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3500" b="1" spc="182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Contents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0387A-0321-AE33-9B19-DEA82AAF3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89ABE3F-A5DC-ECF1-5E4A-73D7D7D3E850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FD29320-63FD-0957-7750-ADAD8AFDF212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6409ECD-FF3E-ECA5-FE58-C63B18B4DCC8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Boss(Happy)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BC5608F-9024-E206-85DE-82914C0BAC97}"/>
              </a:ext>
            </a:extLst>
          </p:cNvPr>
          <p:cNvSpPr/>
          <p:nvPr/>
        </p:nvSpPr>
        <p:spPr>
          <a:xfrm>
            <a:off x="995789" y="5905500"/>
            <a:ext cx="8251373" cy="38862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7A85-010A-2F91-F088-3FB20A39CB65}"/>
              </a:ext>
            </a:extLst>
          </p:cNvPr>
          <p:cNvSpPr txBox="1"/>
          <p:nvPr/>
        </p:nvSpPr>
        <p:spPr>
          <a:xfrm>
            <a:off x="1436408" y="6105928"/>
            <a:ext cx="7370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보스는 몬스터를 소환하며 공격합니다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몬스터는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가지가 존재합니다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보스는 기본적으로 소환을 담당하며 소환하는 방식을 패턴이 결정합니다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어떤 패턴이 결정 되는가에 따라 몬스터의 방향을 바꿉니다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LINE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일시 눕히듯이 회전시키고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FALL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일시 캐릭터를 뒤집습니다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각 몬스터가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사라질때마다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보스는 데미지를 입습니다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7174-E331-7F1D-0808-382CCE064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302638"/>
            <a:ext cx="7014962" cy="5205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75011-C472-BE10-09DE-41C8DB126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88" y="2210675"/>
            <a:ext cx="1590987" cy="2683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15698D-60AD-C69E-778E-AF8C20C1B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62" y="2216299"/>
            <a:ext cx="1191863" cy="2677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61D47-42A5-FF99-F2F2-CBDEA87DE9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37889"/>
            <a:ext cx="1738762" cy="266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09A989-C1F8-D8F8-767F-3AE61F64B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12" y="2237889"/>
            <a:ext cx="1336101" cy="2643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918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D9A6-9864-0D0F-7827-352C7501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9ADA469-A883-75E9-231B-BE3F6A429BFB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D13EDB8-4EB2-A50C-CF23-C84B7A24B8E6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26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B5BB6C0-BF29-AD81-D765-7B0A7A26C301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Boss(Happy)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8262080-566B-3C1A-A7EF-0217801F0B4B}"/>
              </a:ext>
            </a:extLst>
          </p:cNvPr>
          <p:cNvSpPr/>
          <p:nvPr/>
        </p:nvSpPr>
        <p:spPr>
          <a:xfrm>
            <a:off x="995789" y="5905500"/>
            <a:ext cx="8251373" cy="36576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AD11-6C1D-AB62-CACD-A83F79BD3C9E}"/>
              </a:ext>
            </a:extLst>
          </p:cNvPr>
          <p:cNvSpPr txBox="1"/>
          <p:nvPr/>
        </p:nvSpPr>
        <p:spPr>
          <a:xfrm>
            <a:off x="1436408" y="6105928"/>
            <a:ext cx="7370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가로 또는 세로로 몬스터를 날리는 코드입니다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패턴이 정해지면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LineRenderer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사용하여 플레이어를 기준으로 가로 또는 세로로 붉은 선을 표시합니다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이는 공격지역을 미리 알려줌으로써 플레이어에게 대비할 시간을 부여합니다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코루틴으로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잠깐의 딜레이를 준 후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Spawn()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함수에 생성지점과 공격타입을 보내 몬스터를 생성합니다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ACCF4-2B82-552D-0719-9C53CABC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145056"/>
            <a:ext cx="6906589" cy="6449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856CD-E189-DC23-F3C2-D6C06DBB1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4" y="1834019"/>
            <a:ext cx="6382641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778C-9269-F955-CE3A-5B992DBF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A7CBD0-6D21-0B2E-5C6E-FA22FDE9C28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0421E40-DB43-AE10-978E-B8F5D31D2CA2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14CB94CC-EB5D-537F-2E7F-114820B52E31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Boss(Despair)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B8B855B-52C9-35A6-01F5-812EB543E08F}"/>
              </a:ext>
            </a:extLst>
          </p:cNvPr>
          <p:cNvSpPr/>
          <p:nvPr/>
        </p:nvSpPr>
        <p:spPr>
          <a:xfrm>
            <a:off x="2213707" y="7048500"/>
            <a:ext cx="13860585" cy="144779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76C5E-25A2-BFFA-7410-7B746B8C1764}"/>
              </a:ext>
            </a:extLst>
          </p:cNvPr>
          <p:cNvSpPr txBox="1"/>
          <p:nvPr/>
        </p:nvSpPr>
        <p:spPr>
          <a:xfrm>
            <a:off x="2743200" y="7260769"/>
            <a:ext cx="1242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절망의 보스는 총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페이즈로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구성 되어있습니다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보스가 출연할 때마다 연출효과가 주어지며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BGM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달라집니다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40769F-DD3B-BA15-DD0D-289C2CC57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716081"/>
            <a:ext cx="5136870" cy="2873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F403B5-5692-B13E-B8F5-24D468DB46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38" y="2716088"/>
            <a:ext cx="5122723" cy="28736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1D53B3-98B6-0AF6-7BF2-5BEEE8643F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414" y="2716081"/>
            <a:ext cx="5152723" cy="28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7346-792D-83DA-2E1D-C5AC0427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E1E48A0-09A1-4F13-4FF4-BCE883EFFF07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09A1C9D-D431-85ED-5C18-77111C3BCB29}"/>
              </a:ext>
            </a:extLst>
          </p:cNvPr>
          <p:cNvSpPr/>
          <p:nvPr/>
        </p:nvSpPr>
        <p:spPr>
          <a:xfrm>
            <a:off x="575635" y="1591056"/>
            <a:ext cx="17319173" cy="813231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33388D7-0EF6-C7E0-2AEA-8270D04DBF70}"/>
              </a:ext>
            </a:extLst>
          </p:cNvPr>
          <p:cNvSpPr txBox="1"/>
          <p:nvPr/>
        </p:nvSpPr>
        <p:spPr>
          <a:xfrm>
            <a:off x="1920021" y="5657211"/>
            <a:ext cx="14630400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9600" b="1" spc="129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9600" b="1" spc="129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2261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575635" y="1181099"/>
            <a:ext cx="17319173" cy="8542267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</a:t>
            </a: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2277" y="2139902"/>
            <a:ext cx="4343203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4800" b="1" spc="129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EMOTION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647E026-733A-F71F-1457-1DCC90429D32}"/>
              </a:ext>
            </a:extLst>
          </p:cNvPr>
          <p:cNvSpPr txBox="1"/>
          <p:nvPr/>
        </p:nvSpPr>
        <p:spPr>
          <a:xfrm>
            <a:off x="1512276" y="3547210"/>
            <a:ext cx="5193323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장르 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2D, </a:t>
            </a:r>
            <a:r>
              <a:rPr lang="ko-KR" altLang="en-US" sz="3200" b="1" spc="104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로그라이크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보스</a:t>
            </a:r>
            <a:endParaRPr lang="en-US" altLang="ko-KR" sz="3200" b="1" spc="104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A11D3426-823B-4196-505D-89DE572BE409}"/>
              </a:ext>
            </a:extLst>
          </p:cNvPr>
          <p:cNvSpPr txBox="1"/>
          <p:nvPr/>
        </p:nvSpPr>
        <p:spPr>
          <a:xfrm>
            <a:off x="1529860" y="8145076"/>
            <a:ext cx="9220200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</a:t>
            </a:r>
          </a:p>
          <a:p>
            <a:pPr marL="342900" lvl="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4"/>
              </a:rPr>
              <a:t>https://github.com/Changou/Unity_Pot/tree/main/Emotion</a:t>
            </a:r>
            <a:endParaRPr lang="en-US" sz="3200" b="1" spc="104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41919-00F4-237E-CF60-6EC738D26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8" y="2077442"/>
            <a:ext cx="6471449" cy="3620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6FDB9B9-5647-2644-F1C8-0885089EE862}"/>
              </a:ext>
            </a:extLst>
          </p:cNvPr>
          <p:cNvSpPr txBox="1"/>
          <p:nvPr/>
        </p:nvSpPr>
        <p:spPr>
          <a:xfrm>
            <a:off x="1492210" y="4465565"/>
            <a:ext cx="3352800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 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PC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C8D1AFE-93FA-1CE7-E4C9-206D827B5CAF}"/>
              </a:ext>
            </a:extLst>
          </p:cNvPr>
          <p:cNvSpPr txBox="1"/>
          <p:nvPr/>
        </p:nvSpPr>
        <p:spPr>
          <a:xfrm>
            <a:off x="1512276" y="5325200"/>
            <a:ext cx="6676294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엔진 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Unity 2022.3.50f1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4E2288F-BB34-D642-31F0-59D8F150C335}"/>
              </a:ext>
            </a:extLst>
          </p:cNvPr>
          <p:cNvSpPr txBox="1"/>
          <p:nvPr/>
        </p:nvSpPr>
        <p:spPr>
          <a:xfrm>
            <a:off x="1512275" y="5987313"/>
            <a:ext cx="15005541" cy="13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주제 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몬스터로 가득한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저주받은 왕국을 탐사하는 모험가의 이야기로 감정을 주제로 한 </a:t>
            </a:r>
            <a:r>
              <a:rPr lang="ko-KR" altLang="en-US" sz="3200" b="1" spc="104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로그라이트게임입니다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3200" b="1" spc="104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인디게임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b="1" spc="104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던그리드를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참고하여 제작하였습니다</a:t>
            </a:r>
            <a:r>
              <a:rPr lang="en-US" altLang="ko-KR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3200" b="1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3200" b="1" spc="104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7688FDB-4094-231E-4D61-35C56395F30B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MenuManager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46D6E5-B860-2198-AD7B-C52589413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0" y="1798523"/>
            <a:ext cx="6383865" cy="3571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00870-C2C9-C150-2BB1-E57212311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1045027"/>
            <a:ext cx="4509833" cy="5324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A059193A-8820-EFCA-741F-37F628055229}"/>
              </a:ext>
            </a:extLst>
          </p:cNvPr>
          <p:cNvSpPr/>
          <p:nvPr/>
        </p:nvSpPr>
        <p:spPr>
          <a:xfrm>
            <a:off x="1219200" y="6169027"/>
            <a:ext cx="8915400" cy="2674859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FCF2E-0E60-BF33-43E3-2B55F7B35742}"/>
              </a:ext>
            </a:extLst>
          </p:cNvPr>
          <p:cNvSpPr txBox="1"/>
          <p:nvPr/>
        </p:nvSpPr>
        <p:spPr>
          <a:xfrm>
            <a:off x="1828800" y="6535562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메뉴를 배열로 저장하여 위 아래로 키보드를 입력할 시 위  아래로 텍스트가 변화하는 코드를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MenuSetting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함수에서 현재 선택중인 메뉴는 컬러와 폰트를 바꿔 현재 선택중임을 표시합니다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7AAA88-8E82-ABF3-1893-1C9EA2E69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216" y="6929627"/>
            <a:ext cx="5257800" cy="2198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E2F1-D500-F061-7635-E2C4B6CB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34937CE-FF42-798F-3770-E7A6D77BC34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6BFDD3E-4B77-2DF6-08AB-A307417B8E99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FE99F7F-FCAA-390A-518D-6B7C8C8614DF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altLang="ko-KR" sz="3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MoveController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17108-800B-8923-A1F3-563AB439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275810"/>
            <a:ext cx="4744112" cy="7735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0D693AC-FA14-2650-1B21-AE1EE5331689}"/>
              </a:ext>
            </a:extLst>
          </p:cNvPr>
          <p:cNvSpPr/>
          <p:nvPr/>
        </p:nvSpPr>
        <p:spPr>
          <a:xfrm>
            <a:off x="1094013" y="3695699"/>
            <a:ext cx="8251373" cy="2743199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4F325-DAAA-4F66-3655-3E96B8D55821}"/>
              </a:ext>
            </a:extLst>
          </p:cNvPr>
          <p:cNvSpPr txBox="1"/>
          <p:nvPr/>
        </p:nvSpPr>
        <p:spPr>
          <a:xfrm>
            <a:off x="1676400" y="4397569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MoveController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클래스를 이용하여 입력을 관할합니다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후의 컨트롤러 변경이 있을 시 수정이 용이하게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185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8CF19-0B84-914D-72D4-06AEDF60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BCF6B8D-3FF8-1281-34FF-247F35F413E1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141CBAE-EC2E-EC91-22AB-A59393E85B6C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8C99324-8D3C-8417-4C28-3EC3A7483FB4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Player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F80C061-CFEE-1E94-7E6C-EE5B55C40FAC}"/>
              </a:ext>
            </a:extLst>
          </p:cNvPr>
          <p:cNvSpPr/>
          <p:nvPr/>
        </p:nvSpPr>
        <p:spPr>
          <a:xfrm>
            <a:off x="685800" y="2933700"/>
            <a:ext cx="8251373" cy="43434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111F3-43F8-9157-722B-A095951A389A}"/>
              </a:ext>
            </a:extLst>
          </p:cNvPr>
          <p:cNvSpPr txBox="1"/>
          <p:nvPr/>
        </p:nvSpPr>
        <p:spPr>
          <a:xfrm>
            <a:off x="1191742" y="3337721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플레이어의 동작을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좌우 방향키로 캐릭터를 이동시킬 수 있으며 위 방향키로 점프 할 수 있습니다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마우스 우 클릭 시 캐릭터가 전방으로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대쉬합니다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속도가 일시적으로 빨라져 앞으로 돌진합니다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마우스 좌 클릭 시 캐릭터가 공격합니다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5A5178-2469-E59F-B281-D37D1FA0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850" y="1030070"/>
            <a:ext cx="1429209" cy="2394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C8A3A4-D6D1-56DE-32EE-22FCE449E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46961"/>
            <a:ext cx="7146110" cy="4972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7A38-62E5-D780-9B1D-49B029A11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FAD74D5-41D4-EE98-FB73-67EBD4093AD1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030A7D8-E901-6DA9-9C7F-675C2955A5BA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90805FD-1F2E-5DAF-1EB4-F54EC297B8EB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(Move)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8378593-5DBA-9870-D0C6-B1578629F020}"/>
              </a:ext>
            </a:extLst>
          </p:cNvPr>
          <p:cNvSpPr/>
          <p:nvPr/>
        </p:nvSpPr>
        <p:spPr>
          <a:xfrm>
            <a:off x="685800" y="2933700"/>
            <a:ext cx="8251373" cy="48006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6B7A5-531E-B42E-47DD-877FB7943E73}"/>
              </a:ext>
            </a:extLst>
          </p:cNvPr>
          <p:cNvSpPr txBox="1"/>
          <p:nvPr/>
        </p:nvSpPr>
        <p:spPr>
          <a:xfrm>
            <a:off x="1191742" y="3337721"/>
            <a:ext cx="7086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MoveController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좌우 값을 받은 뒤 캐릭터를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playerInfo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_Speed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값을 받아 그 속도 만큼 이동 시킵니다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만약 입력 방향과 캐릭터 방향이 </a:t>
            </a:r>
            <a:r>
              <a:rPr lang="ko-KR" altLang="en-US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다를때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캐릭터의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localScale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값에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-1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을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곱해 방향전환을 연출하였습니다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moveX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값이 있을 시 캐릭터의 애니메이션을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Move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상태로 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047BD-5C11-58D0-1EF5-78F13B03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67" y="3128830"/>
            <a:ext cx="8261158" cy="4029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42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0AD7-4689-E86A-EEDD-026FE1CF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FCA1A3A-B2DA-4DBF-D9DD-932BD69299F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C1AA07B-F129-9971-86AA-AFF711FA9F47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B7DA8CF-B8D9-419A-D992-324C1689392D}"/>
              </a:ext>
            </a:extLst>
          </p:cNvPr>
          <p:cNvSpPr txBox="1"/>
          <p:nvPr/>
        </p:nvSpPr>
        <p:spPr>
          <a:xfrm>
            <a:off x="587827" y="606877"/>
            <a:ext cx="825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코드소개 </a:t>
            </a: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Player (Jump) 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BBE51-B119-BD90-F004-AA3A9651E9AB}"/>
              </a:ext>
            </a:extLst>
          </p:cNvPr>
          <p:cNvSpPr/>
          <p:nvPr/>
        </p:nvSpPr>
        <p:spPr>
          <a:xfrm>
            <a:off x="824777" y="3652058"/>
            <a:ext cx="8251373" cy="57912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altLang="ko-KR" sz="18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C1942-CF04-7826-6F55-C20C97FF88D1}"/>
              </a:ext>
            </a:extLst>
          </p:cNvPr>
          <p:cNvSpPr txBox="1"/>
          <p:nvPr/>
        </p:nvSpPr>
        <p:spPr>
          <a:xfrm>
            <a:off x="1330719" y="4056079"/>
            <a:ext cx="708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MoveController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위 방향키를 누른 값이 들어오면 본인이 공격을 하고 있지 않고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Dash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하고 있지 않을 경우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Jump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함수를 실행합니다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만약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velocity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값을 받아 값이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0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일 경우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AddForce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를 사용해 캐릭터를 점프 시킵니다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endParaRPr lang="en-US" altLang="ko-KR" sz="2400" spc="156" dirty="0">
              <a:solidFill>
                <a:srgbClr val="3160D8"/>
              </a:solidFill>
              <a:latin typeface="Source Han Sans KR"/>
              <a:ea typeface="Source Han Sans KR"/>
              <a:sym typeface="Source Han Sans KR"/>
            </a:endParaRP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만약 캐릭터의 </a:t>
            </a:r>
            <a:r>
              <a:rPr lang="en-US" altLang="ko-KR" sz="2400" spc="156" dirty="0" err="1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velocity.y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값에 따라 애니메이션을 변경하여 자연스럽게 떨어지는 연출을 구현하였습니다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</a:p>
          <a:p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 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캐릭터가 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Ground</a:t>
            </a:r>
            <a:r>
              <a:rPr lang="ko-KR" altLang="en-US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와 닿을 시 착지한 것으로 간주합니다</a:t>
            </a:r>
            <a:r>
              <a:rPr lang="en-US" altLang="ko-KR" sz="2400" spc="156" dirty="0">
                <a:solidFill>
                  <a:srgbClr val="3160D8"/>
                </a:solidFill>
                <a:latin typeface="Source Han Sans KR"/>
                <a:ea typeface="Source Han Sans KR"/>
                <a:sym typeface="Source Han Sans KR"/>
              </a:rPr>
              <a:t>.</a:t>
            </a:r>
          </a:p>
          <a:p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B7419-2BBB-493A-3182-828980BA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700" y="666660"/>
            <a:ext cx="4482408" cy="4667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8A196-8014-1BF4-B735-8475934B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753100"/>
            <a:ext cx="5973009" cy="3439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394330-7EB0-6A41-7B15-761683504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61036"/>
            <a:ext cx="1371600" cy="2218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7C6796-D1E7-620A-BA93-9C035E01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434091"/>
            <a:ext cx="1687209" cy="2093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71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1402</Words>
  <Application>Microsoft Office PowerPoint</Application>
  <PresentationFormat>사용자 지정</PresentationFormat>
  <Paragraphs>180</Paragraphs>
  <Slides>33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Source Han Sans KR Bold</vt:lpstr>
      <vt:lpstr>Calibri</vt:lpstr>
      <vt:lpstr>Arial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jhy53927@gmail.com</cp:lastModifiedBy>
  <cp:revision>164</cp:revision>
  <dcterms:created xsi:type="dcterms:W3CDTF">2006-08-16T00:00:00Z</dcterms:created>
  <dcterms:modified xsi:type="dcterms:W3CDTF">2024-12-25T04:30:21Z</dcterms:modified>
  <dc:identifier>DAGZQ6BNrgg</dc:identifier>
</cp:coreProperties>
</file>